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23"/>
  </p:notesMasterIdLst>
  <p:sldIdLst>
    <p:sldId id="256" r:id="rId6"/>
    <p:sldId id="257" r:id="rId7"/>
    <p:sldId id="259" r:id="rId8"/>
    <p:sldId id="260" r:id="rId9"/>
    <p:sldId id="261" r:id="rId10"/>
    <p:sldId id="258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desplazar la página</a:t>
            </a:r>
          </a:p>
        </p:txBody>
      </p:sp>
      <p:sp>
        <p:nvSpPr>
          <p:cNvPr id="22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2000" b="0" strike="noStrike" spc="-1">
                <a:latin typeface="Arial"/>
              </a:rPr>
              <a:t>Pulse para editar el formato de las notas</a:t>
            </a:r>
          </a:p>
        </p:txBody>
      </p:sp>
      <p:sp>
        <p:nvSpPr>
          <p:cNvPr id="22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&lt;cabecera&gt;</a:t>
            </a:r>
          </a:p>
        </p:txBody>
      </p:sp>
      <p:sp>
        <p:nvSpPr>
          <p:cNvPr id="224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s-ES" sz="1400" b="0" strike="noStrike" spc="-1">
                <a:latin typeface="Times New Roman"/>
              </a:rPr>
              <a:t>&lt;fecha/hora&gt;</a:t>
            </a:r>
          </a:p>
        </p:txBody>
      </p:sp>
      <p:sp>
        <p:nvSpPr>
          <p:cNvPr id="225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s-ES" sz="1400" b="0" strike="noStrike" spc="-1">
                <a:latin typeface="Times New Roman"/>
              </a:rPr>
              <a:t>&lt;pie de página&gt;</a:t>
            </a:r>
          </a:p>
        </p:txBody>
      </p:sp>
      <p:sp>
        <p:nvSpPr>
          <p:cNvPr id="226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F4D5002-BE2A-44C8-88F6-6432D1739E5F}" type="slidenum">
              <a:rPr lang="es-ES" sz="1400" b="0" strike="noStrike" spc="-1">
                <a:latin typeface="Times New Roman"/>
              </a:rPr>
              <a:t>‹#›</a:t>
            </a:fld>
            <a:endParaRPr lang="es-E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7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FEF788ED-F79F-4326-BBC5-9C499ACA4496}" type="slidenum">
              <a:rPr lang="es-ES" sz="1200" b="0" strike="noStrike" spc="-1">
                <a:latin typeface="Times New Roman"/>
              </a:rPr>
              <a:t>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16000" indent="-216000">
              <a:lnSpc>
                <a:spcPct val="100000"/>
              </a:lnSpc>
            </a:pPr>
            <a:r>
              <a:rPr lang="es-ES" sz="2000" b="0" strike="noStrike" spc="-1">
                <a:latin typeface="Arial"/>
              </a:rPr>
              <a:t>Durante la charla veremos: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Hacer la transición de uno a otro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Que beneficios nos aporta usar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latin typeface="Arial"/>
              </a:rPr>
              <a:t>Como usarlo, como mantenerlo,…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8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979E616D-8AD5-49E9-88AE-85B21C2759B5}" type="slidenum">
              <a:rPr lang="es-ES" sz="1200" b="0" strike="noStrike" spc="-1">
                <a:latin typeface="Times New Roman"/>
              </a:rPr>
              <a:t>7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endParaRPr lang="es-ES" sz="2000" b="0" strike="noStrike" spc="-1">
              <a:latin typeface="Arial"/>
            </a:endParaRPr>
          </a:p>
        </p:txBody>
      </p:sp>
      <p:sp>
        <p:nvSpPr>
          <p:cNvPr id="28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421B624-48CA-4D75-87A8-AE0DACF21EBB}" type="slidenum">
              <a:rPr lang="es-ES" sz="1200" b="0" strike="noStrike" spc="-1">
                <a:latin typeface="Times New Roman"/>
              </a:rPr>
              <a:t>8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Crear pipeline classic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Comentar steps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8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AE4CD7D-429E-4C9A-8E9E-E6D3859E216B}" type="slidenum">
              <a:rPr lang="es-ES" sz="1200" b="0" strike="noStrike" spc="-1">
                <a:latin typeface="Times New Roman"/>
              </a:rPr>
              <a:t>9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Migrar el primer proyecto a YAML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Fallos que se han generado y acciones para modificarlo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Yaml es la apuesta de Micro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En un futuro la idea es que las releases tb se puedan hacer con Yaml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9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8D7DEC-768A-49BB-A8DB-B9A95DC5589E}" type="slidenum">
              <a:rPr lang="es-ES" sz="1200" b="0" strike="noStrike" spc="-1">
                <a:latin typeface="Times New Roman"/>
              </a:rPr>
              <a:t>10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Qué es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Ejemplos de utilización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Sintaxis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Listas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Listas de diccionarios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…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9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760697D2-75F3-4FAF-B316-3E9371F72591}" type="slidenum">
              <a:rPr lang="es-ES" sz="1200" b="0" strike="noStrike" spc="-1">
                <a:latin typeface="Times New Roman"/>
              </a:rPr>
              <a:t>11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Ejemplo de pipeline en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Beneficios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Pipelines como código – PRs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Uso de templates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Docker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29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579C0967-401C-4C0D-BED1-ABABD453BCB9}" type="slidenum">
              <a:rPr lang="es-ES" sz="1200" b="0" strike="noStrike" spc="-1">
                <a:latin typeface="Times New Roman"/>
              </a:rPr>
              <a:t>12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Ejemplo de pipeline en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Beneficios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Pipelines como código – PRs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Uso de templates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Docker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30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D4EDFEB6-436E-4657-A2F3-8C4B49D4FC13}" type="slidenum">
              <a:rPr lang="es-ES" sz="1200" b="0" strike="noStrike" spc="-1">
                <a:latin typeface="Times New Roman"/>
              </a:rPr>
              <a:t>13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0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Ejemplo de pipeline en YAML</a:t>
            </a:r>
          </a:p>
          <a:p>
            <a:pPr marL="171360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Beneficios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Pipelines como código – PRs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Uso de templates</a:t>
            </a:r>
          </a:p>
          <a:p>
            <a:pPr marL="628560" lvl="1" indent="-17100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s-ES" sz="2000" b="0" strike="noStrike" spc="-1">
                <a:latin typeface="Arial"/>
              </a:rPr>
              <a:t>Docker</a:t>
            </a: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</p:txBody>
      </p:sp>
      <p:sp>
        <p:nvSpPr>
          <p:cNvPr id="303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lstStyle/>
          <a:p>
            <a:pPr algn="r">
              <a:lnSpc>
                <a:spcPct val="100000"/>
              </a:lnSpc>
            </a:pPr>
            <a:fld id="{6B392287-1790-4407-83F5-72B6AEA9B487}" type="slidenum">
              <a:rPr lang="es-ES" sz="1200" b="0" strike="noStrike" spc="-1">
                <a:latin typeface="Times New Roman"/>
              </a:rPr>
              <a:t>14</a:t>
            </a:fld>
            <a:endParaRPr lang="es-E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s-E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s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s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es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EDCF17EF-9E02-4BFA-BD36-E05A0B0F13BE}" type="datetime">
              <a:rPr lang="es-ES" sz="1200" b="0" strike="noStrike" spc="-1">
                <a:solidFill>
                  <a:srgbClr val="8B8B8B"/>
                </a:solidFill>
                <a:latin typeface="Calibri"/>
              </a:rPr>
              <a:t>15/01/2020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8CC32DC9-1894-4672-B728-48FBA37707C2}" type="slidenum">
              <a:rPr lang="es-E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45F618AD-1C47-4016-997F-AC8997F66B14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15/01/2020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45" name="CustomShape 5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46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47" name="PlaceHolder 6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Pulse para editar el formato del texto de título</a:t>
            </a:r>
          </a:p>
        </p:txBody>
      </p:sp>
      <p:sp>
        <p:nvSpPr>
          <p:cNvPr id="48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PlaceHolder 3"/>
          <p:cNvSpPr>
            <a:spLocks noGrp="1"/>
          </p:cNvSpPr>
          <p:nvPr>
            <p:ph type="dt"/>
          </p:nvPr>
        </p:nvSpPr>
        <p:spPr>
          <a:xfrm>
            <a:off x="8380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AEF52464-AEA7-4B39-8309-6804165E6247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15/01/2020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88" name="PlaceHolder 4"/>
          <p:cNvSpPr>
            <a:spLocks noGrp="1"/>
          </p:cNvSpPr>
          <p:nvPr>
            <p:ph type="ftr"/>
          </p:nvPr>
        </p:nvSpPr>
        <p:spPr>
          <a:xfrm>
            <a:off x="403848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89" name="PlaceHolder 5"/>
          <p:cNvSpPr>
            <a:spLocks noGrp="1"/>
          </p:cNvSpPr>
          <p:nvPr>
            <p:ph type="sldNum"/>
          </p:nvPr>
        </p:nvSpPr>
        <p:spPr>
          <a:xfrm>
            <a:off x="861048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E3A21FE-36ED-4699-96BC-7A08ADC0E144}" type="slidenum">
              <a:rPr lang="es-ES" sz="1200" b="0" strike="noStrike" spc="-1">
                <a:solidFill>
                  <a:srgbClr val="FFFFFF"/>
                </a:solidFill>
                <a:latin typeface="Calibri"/>
              </a:rPr>
              <a:t>‹#›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90" name="CustomShape 6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91" name="Imagen 9"/>
          <p:cNvPicPr/>
          <p:nvPr/>
        </p:nvPicPr>
        <p:blipFill>
          <a:blip r:embed="rId14"/>
          <a:stretch/>
        </p:blipFill>
        <p:spPr>
          <a:xfrm>
            <a:off x="0" y="785880"/>
            <a:ext cx="12191760" cy="5608440"/>
          </a:xfrm>
          <a:prstGeom prst="rect">
            <a:avLst/>
          </a:prstGeom>
          <a:ln>
            <a:noFill/>
          </a:ln>
        </p:spPr>
      </p:pic>
      <p:pic>
        <p:nvPicPr>
          <p:cNvPr id="92" name="Imagen 2"/>
          <p:cNvPicPr/>
          <p:nvPr/>
        </p:nvPicPr>
        <p:blipFill>
          <a:blip r:embed="rId15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93" name="PlaceHolder 7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Agradecimientos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2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DF79456A-8CF8-48D4-8A83-453EAFD7CDB5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15/01/2020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138" name="PlaceHolder 8"/>
          <p:cNvSpPr>
            <a:spLocks noGrp="1"/>
          </p:cNvSpPr>
          <p:nvPr>
            <p:ph type="body"/>
          </p:nvPr>
        </p:nvSpPr>
        <p:spPr>
          <a:xfrm>
            <a:off x="838080" y="1478880"/>
            <a:ext cx="10515240" cy="435096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Editar los estilos de texto del patrón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</a:p>
        </p:txBody>
      </p:sp>
      <p:pic>
        <p:nvPicPr>
          <p:cNvPr id="139" name="Imagen 10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0" y="6413760"/>
            <a:ext cx="12191760" cy="44388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0" y="1027800"/>
            <a:ext cx="12191760" cy="45360"/>
          </a:xfrm>
          <a:prstGeom prst="rect">
            <a:avLst/>
          </a:prstGeom>
          <a:solidFill>
            <a:srgbClr val="561B64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PlaceHolder 3"/>
          <p:cNvSpPr>
            <a:spLocks noGrp="1"/>
          </p:cNvSpPr>
          <p:nvPr>
            <p:ph type="dt"/>
          </p:nvPr>
        </p:nvSpPr>
        <p:spPr>
          <a:xfrm>
            <a:off x="306000" y="64519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C62C7330-F700-4853-A1A4-B26E2E712A99}" type="datetime">
              <a:rPr lang="es-ES" sz="1200" b="0" strike="noStrike" spc="-1">
                <a:solidFill>
                  <a:srgbClr val="FFFFFF"/>
                </a:solidFill>
                <a:latin typeface="Calibri"/>
              </a:rPr>
              <a:t>15/01/2020</a:t>
            </a:fld>
            <a:endParaRPr lang="es-ES" sz="1200" b="0" strike="noStrike" spc="-1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ftr"/>
          </p:nvPr>
        </p:nvSpPr>
        <p:spPr>
          <a:xfrm>
            <a:off x="3465360" y="64519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sldNum"/>
          </p:nvPr>
        </p:nvSpPr>
        <p:spPr>
          <a:xfrm>
            <a:off x="7771320" y="64346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es-ES" sz="2400" b="0" strike="noStrike" spc="-1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title"/>
          </p:nvPr>
        </p:nvSpPr>
        <p:spPr>
          <a:xfrm>
            <a:off x="838080" y="126720"/>
            <a:ext cx="10515240" cy="11710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Haga clic para modificar el estilo de título del patrón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CustomShape 7"/>
          <p:cNvSpPr/>
          <p:nvPr/>
        </p:nvSpPr>
        <p:spPr>
          <a:xfrm>
            <a:off x="10603800" y="6447600"/>
            <a:ext cx="1499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1800" b="0" strike="noStrike" spc="-1">
              <a:latin typeface="Arial"/>
            </a:endParaRPr>
          </a:p>
        </p:txBody>
      </p:sp>
      <p:pic>
        <p:nvPicPr>
          <p:cNvPr id="183" name="Imagen 11"/>
          <p:cNvPicPr/>
          <p:nvPr/>
        </p:nvPicPr>
        <p:blipFill>
          <a:blip r:embed="rId14"/>
          <a:stretch/>
        </p:blipFill>
        <p:spPr>
          <a:xfrm>
            <a:off x="11125080" y="5365440"/>
            <a:ext cx="924120" cy="1039680"/>
          </a:xfrm>
          <a:prstGeom prst="rect">
            <a:avLst/>
          </a:prstGeom>
          <a:ln>
            <a:noFill/>
          </a:ln>
        </p:spPr>
      </p:pic>
      <p:sp>
        <p:nvSpPr>
          <p:cNvPr id="184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Pulse para editar el formato de esquema del texto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Segundo nivel del esquema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Tercer nivel del esquema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 del esquema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Quinto nivel del esquema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Sexto nivel del esquema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Séptimo nivel del esquema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29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30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31" name="CustomShape 4"/>
          <p:cNvSpPr/>
          <p:nvPr/>
        </p:nvSpPr>
        <p:spPr>
          <a:xfrm>
            <a:off x="820800" y="3093840"/>
            <a:ext cx="497448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#netcoreconf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Picture 4"/>
          <p:cNvPicPr/>
          <p:nvPr/>
        </p:nvPicPr>
        <p:blipFill>
          <a:blip r:embed="rId3"/>
          <a:stretch/>
        </p:blipFill>
        <p:spPr>
          <a:xfrm>
            <a:off x="9174240" y="2070000"/>
            <a:ext cx="2886840" cy="2954520"/>
          </a:xfrm>
          <a:prstGeom prst="rect">
            <a:avLst/>
          </a:prstGeom>
          <a:ln>
            <a:noFill/>
          </a:ln>
        </p:spPr>
      </p:pic>
      <p:sp>
        <p:nvSpPr>
          <p:cNvPr id="25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</a:t>
            </a:r>
            <a:r>
              <a:rPr lang="es-ES" sz="3600" b="0" strike="noStrike" spc="-1">
                <a:solidFill>
                  <a:srgbClr val="561B64"/>
                </a:solidFill>
                <a:latin typeface="Wingdings"/>
              </a:rPr>
              <a:t></a:t>
            </a: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 YAML pipeline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4" name="Picture 2"/>
          <p:cNvPicPr/>
          <p:nvPr/>
        </p:nvPicPr>
        <p:blipFill>
          <a:blip r:embed="rId4"/>
          <a:stretch/>
        </p:blipFill>
        <p:spPr>
          <a:xfrm>
            <a:off x="5016600" y="1740960"/>
            <a:ext cx="3541680" cy="3633120"/>
          </a:xfrm>
          <a:prstGeom prst="rect">
            <a:avLst/>
          </a:prstGeom>
          <a:ln>
            <a:noFill/>
          </a:ln>
        </p:spPr>
      </p:pic>
      <p:pic>
        <p:nvPicPr>
          <p:cNvPr id="255" name="Picture 2"/>
          <p:cNvPicPr/>
          <p:nvPr/>
        </p:nvPicPr>
        <p:blipFill>
          <a:blip r:embed="rId5"/>
          <a:stretch/>
        </p:blipFill>
        <p:spPr>
          <a:xfrm>
            <a:off x="8327520" y="2926440"/>
            <a:ext cx="881640" cy="881640"/>
          </a:xfrm>
          <a:prstGeom prst="rect">
            <a:avLst/>
          </a:prstGeom>
          <a:ln>
            <a:noFill/>
          </a:ln>
        </p:spPr>
      </p:pic>
      <p:pic>
        <p:nvPicPr>
          <p:cNvPr id="256" name="Picture 2"/>
          <p:cNvPicPr/>
          <p:nvPr/>
        </p:nvPicPr>
        <p:blipFill>
          <a:blip r:embed="rId4"/>
          <a:stretch/>
        </p:blipFill>
        <p:spPr>
          <a:xfrm>
            <a:off x="0" y="1730880"/>
            <a:ext cx="3625200" cy="3718800"/>
          </a:xfrm>
          <a:prstGeom prst="rect">
            <a:avLst/>
          </a:prstGeom>
          <a:ln>
            <a:noFill/>
          </a:ln>
        </p:spPr>
      </p:pic>
      <p:sp>
        <p:nvSpPr>
          <p:cNvPr id="257" name="CustomShape 2"/>
          <p:cNvSpPr/>
          <p:nvPr/>
        </p:nvSpPr>
        <p:spPr>
          <a:xfrm>
            <a:off x="3547080" y="3057120"/>
            <a:ext cx="1417320" cy="62028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091D3"/>
          </a:solidFill>
          <a:ln>
            <a:solidFill>
              <a:srgbClr val="0091D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9" name="Picture 4"/>
          <p:cNvPicPr/>
          <p:nvPr/>
        </p:nvPicPr>
        <p:blipFill>
          <a:blip r:embed="rId3"/>
          <a:stretch/>
        </p:blipFill>
        <p:spPr>
          <a:xfrm>
            <a:off x="3871080" y="1415520"/>
            <a:ext cx="4449240" cy="4026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YAML pipeline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1" name="Picture 2"/>
          <p:cNvPicPr/>
          <p:nvPr/>
        </p:nvPicPr>
        <p:blipFill>
          <a:blip r:embed="rId3"/>
          <a:stretch/>
        </p:blipFill>
        <p:spPr>
          <a:xfrm>
            <a:off x="75960" y="1298520"/>
            <a:ext cx="4876560" cy="4876560"/>
          </a:xfrm>
          <a:prstGeom prst="rect">
            <a:avLst/>
          </a:prstGeom>
          <a:ln>
            <a:noFill/>
          </a:ln>
        </p:spPr>
      </p:pic>
      <p:pic>
        <p:nvPicPr>
          <p:cNvPr id="262" name="Picture 4"/>
          <p:cNvPicPr/>
          <p:nvPr/>
        </p:nvPicPr>
        <p:blipFill>
          <a:blip r:embed="rId4"/>
          <a:stretch/>
        </p:blipFill>
        <p:spPr>
          <a:xfrm>
            <a:off x="7239240" y="1723680"/>
            <a:ext cx="3934080" cy="4026600"/>
          </a:xfrm>
          <a:prstGeom prst="rect">
            <a:avLst/>
          </a:prstGeom>
          <a:ln>
            <a:noFill/>
          </a:ln>
        </p:spPr>
      </p:pic>
      <p:pic>
        <p:nvPicPr>
          <p:cNvPr id="263" name="Picture 2"/>
          <p:cNvPicPr/>
          <p:nvPr/>
        </p:nvPicPr>
        <p:blipFill>
          <a:blip r:embed="rId5"/>
          <a:stretch/>
        </p:blipFill>
        <p:spPr>
          <a:xfrm>
            <a:off x="5248440" y="2581200"/>
            <a:ext cx="1695240" cy="169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5" name="Picture 264"/>
          <p:cNvPicPr/>
          <p:nvPr/>
        </p:nvPicPr>
        <p:blipFill>
          <a:blip r:embed="rId3"/>
          <a:stretch/>
        </p:blipFill>
        <p:spPr>
          <a:xfrm>
            <a:off x="1872000" y="1512000"/>
            <a:ext cx="8314920" cy="4238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Flujo de ejecución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67" name="Picture 266"/>
          <p:cNvPicPr/>
          <p:nvPr/>
        </p:nvPicPr>
        <p:blipFill>
          <a:blip r:embed="rId3"/>
          <a:stretch/>
        </p:blipFill>
        <p:spPr>
          <a:xfrm>
            <a:off x="360000" y="1584000"/>
            <a:ext cx="11376000" cy="36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Imagen 2"/>
          <p:cNvPicPr/>
          <p:nvPr/>
        </p:nvPicPr>
        <p:blipFill>
          <a:blip r:embed="rId2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69" name="CustomShape 1"/>
          <p:cNvSpPr/>
          <p:nvPr/>
        </p:nvSpPr>
        <p:spPr>
          <a:xfrm>
            <a:off x="8210880" y="1222200"/>
            <a:ext cx="3980880" cy="1856520"/>
          </a:xfrm>
          <a:prstGeom prst="wedgeEllipseCallout">
            <a:avLst>
              <a:gd name="adj1" fmla="val -56771"/>
              <a:gd name="adj2" fmla="val 94942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jramos@plainconcepts.com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@jrsrubio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4503600" y="205200"/>
            <a:ext cx="3980880" cy="1725840"/>
          </a:xfrm>
          <a:prstGeom prst="wedgeEllipseCallout">
            <a:avLst>
              <a:gd name="adj1" fmla="val -36131"/>
              <a:gd name="adj2" fmla="val 13252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epique@plainconcepts.com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@erikPique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1" name="CustomShape 3"/>
          <p:cNvSpPr/>
          <p:nvPr/>
        </p:nvSpPr>
        <p:spPr>
          <a:xfrm>
            <a:off x="0" y="102600"/>
            <a:ext cx="2938680" cy="1725840"/>
          </a:xfrm>
          <a:prstGeom prst="wedgeEllipseCallout">
            <a:avLst>
              <a:gd name="adj1" fmla="val 34588"/>
              <a:gd name="adj2" fmla="val 72354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YAML es tu amigo y lo sabes 👉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8496000" y="3893040"/>
            <a:ext cx="353556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Where is the code?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https://github.com/netcore-bcn-20/</a:t>
            </a:r>
            <a:endParaRPr lang="es-E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Imagen 2"/>
          <p:cNvPicPr/>
          <p:nvPr/>
        </p:nvPicPr>
        <p:blipFill>
          <a:blip r:embed="rId2"/>
          <a:stretch/>
        </p:blipFill>
        <p:spPr>
          <a:xfrm>
            <a:off x="634680" y="0"/>
            <a:ext cx="6045840" cy="6857640"/>
          </a:xfrm>
          <a:prstGeom prst="rect">
            <a:avLst/>
          </a:prstGeom>
          <a:ln>
            <a:noFill/>
          </a:ln>
        </p:spPr>
      </p:pic>
      <p:sp>
        <p:nvSpPr>
          <p:cNvPr id="275" name="CustomShape 1"/>
          <p:cNvSpPr/>
          <p:nvPr/>
        </p:nvSpPr>
        <p:spPr>
          <a:xfrm rot="21193800">
            <a:off x="1386000" y="4518720"/>
            <a:ext cx="454104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7200" b="1" strike="noStrike" spc="-1">
                <a:solidFill>
                  <a:srgbClr val="FFFFFF"/>
                </a:solidFill>
                <a:latin typeface="Segoe UI"/>
              </a:rPr>
              <a:t>GRACIAS</a:t>
            </a:r>
            <a:endParaRPr lang="es-ES" sz="7200" b="0" strike="noStrike" spc="-1"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8160480" y="1422360"/>
            <a:ext cx="2741400" cy="283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Más información: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info@netcoreconf.com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@Netcoreconf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Visítanos en:</a:t>
            </a:r>
            <a:endParaRPr lang="es-E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2000" b="0" strike="noStrike" spc="-1">
                <a:solidFill>
                  <a:srgbClr val="FFFFFF"/>
                </a:solidFill>
                <a:latin typeface="Segoe UI"/>
              </a:rPr>
              <a:t>netcoreconf.com</a:t>
            </a:r>
            <a:endParaRPr lang="es-ES" sz="2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3334320" y="679680"/>
            <a:ext cx="5523120" cy="5498280"/>
          </a:xfrm>
          <a:prstGeom prst="rect">
            <a:avLst/>
          </a:prstGeom>
          <a:noFill/>
          <a:ln w="12708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Imagen 3"/>
          <p:cNvPicPr/>
          <p:nvPr/>
        </p:nvPicPr>
        <p:blipFill>
          <a:blip r:embed="rId2"/>
          <a:stretch/>
        </p:blipFill>
        <p:spPr>
          <a:xfrm>
            <a:off x="0" y="2012760"/>
            <a:ext cx="12191760" cy="283212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Organizadores</a:t>
            </a:r>
            <a:endParaRPr lang="es-ES" sz="3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Imagen 2"/>
          <p:cNvPicPr/>
          <p:nvPr/>
        </p:nvPicPr>
        <p:blipFill>
          <a:blip r:embed="rId2"/>
          <a:stretch/>
        </p:blipFill>
        <p:spPr>
          <a:xfrm>
            <a:off x="754920" y="1050480"/>
            <a:ext cx="8049960" cy="5168160"/>
          </a:xfrm>
          <a:prstGeom prst="rect">
            <a:avLst/>
          </a:prstGeom>
          <a:ln>
            <a:noFill/>
          </a:ln>
        </p:spPr>
      </p:pic>
      <p:sp>
        <p:nvSpPr>
          <p:cNvPr id="237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Speakers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8986513" y="2229398"/>
            <a:ext cx="3089220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rgbClr val="7030A0"/>
                </a:solidFill>
                <a:latin typeface="Calibri"/>
              </a:rPr>
              <a:t>+33</a:t>
            </a:r>
            <a:endParaRPr lang="es-ES" sz="15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838080" y="423000"/>
            <a:ext cx="10515240" cy="62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7030A0"/>
                </a:solidFill>
                <a:latin typeface="Calibri Light"/>
              </a:rPr>
              <a:t>Asistentes</a:t>
            </a:r>
            <a:endParaRPr lang="es-ES" sz="3600" b="0" strike="noStrike" spc="-1"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7834347" y="2229398"/>
            <a:ext cx="4063718" cy="23992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5000" b="0" strike="noStrike" spc="-1" dirty="0">
                <a:solidFill>
                  <a:srgbClr val="7030A0"/>
                </a:solidFill>
                <a:latin typeface="Calibri"/>
              </a:rPr>
              <a:t>+200</a:t>
            </a:r>
            <a:endParaRPr lang="es-ES" sz="15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Sponsors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1"/>
          <p:cNvSpPr/>
          <p:nvPr/>
        </p:nvSpPr>
        <p:spPr>
          <a:xfrm>
            <a:off x="385920" y="226440"/>
            <a:ext cx="202140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s-ES" sz="4000" b="0" strike="noStrike" spc="-1">
                <a:solidFill>
                  <a:srgbClr val="FFFFFF"/>
                </a:solidFill>
                <a:latin typeface="Arial"/>
              </a:rPr>
              <a:t>2020</a:t>
            </a:r>
            <a:endParaRPr lang="es-ES" sz="4000" b="0" strike="noStrike" spc="-1">
              <a:latin typeface="Arial"/>
            </a:endParaRPr>
          </a:p>
        </p:txBody>
      </p:sp>
      <p:sp>
        <p:nvSpPr>
          <p:cNvPr id="242" name="CustomShape 2"/>
          <p:cNvSpPr/>
          <p:nvPr/>
        </p:nvSpPr>
        <p:spPr>
          <a:xfrm>
            <a:off x="769320" y="1985760"/>
            <a:ext cx="5603760" cy="109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6600" b="1" strike="noStrike" spc="-1">
                <a:solidFill>
                  <a:srgbClr val="FFFFFF"/>
                </a:solidFill>
                <a:latin typeface="Arial"/>
              </a:rPr>
              <a:t>Netcoreconf</a:t>
            </a:r>
            <a:endParaRPr lang="es-ES" sz="6600" b="0" strike="noStrike" spc="-1">
              <a:latin typeface="Arial"/>
            </a:endParaRPr>
          </a:p>
        </p:txBody>
      </p:sp>
      <p:pic>
        <p:nvPicPr>
          <p:cNvPr id="243" name="Imagen 8"/>
          <p:cNvPicPr/>
          <p:nvPr/>
        </p:nvPicPr>
        <p:blipFill>
          <a:blip r:embed="rId4"/>
          <a:stretch/>
        </p:blipFill>
        <p:spPr>
          <a:xfrm>
            <a:off x="769320" y="5109120"/>
            <a:ext cx="1341720" cy="1522080"/>
          </a:xfrm>
          <a:prstGeom prst="rect">
            <a:avLst/>
          </a:prstGeom>
          <a:ln>
            <a:noFill/>
          </a:ln>
        </p:spPr>
      </p:pic>
      <p:sp>
        <p:nvSpPr>
          <p:cNvPr id="244" name="CustomShape 3"/>
          <p:cNvSpPr/>
          <p:nvPr/>
        </p:nvSpPr>
        <p:spPr>
          <a:xfrm rot="21187200">
            <a:off x="889920" y="6089760"/>
            <a:ext cx="1074240" cy="303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1400" b="1" strike="noStrike" spc="-1">
                <a:solidFill>
                  <a:srgbClr val="FFFFFF"/>
                </a:solidFill>
                <a:latin typeface="Arial"/>
              </a:rPr>
              <a:t>18/01/2020</a:t>
            </a:r>
            <a:endParaRPr lang="es-ES" sz="1400" b="0" strike="noStrike" spc="-1">
              <a:latin typeface="Arial"/>
            </a:endParaRPr>
          </a:p>
        </p:txBody>
      </p:sp>
      <p:sp>
        <p:nvSpPr>
          <p:cNvPr id="245" name="CustomShape 4"/>
          <p:cNvSpPr/>
          <p:nvPr/>
        </p:nvSpPr>
        <p:spPr>
          <a:xfrm>
            <a:off x="820800" y="3093840"/>
            <a:ext cx="497448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es-ES" sz="2400" b="0" strike="noStrike" spc="-1">
                <a:solidFill>
                  <a:srgbClr val="FFFFFF"/>
                </a:solidFill>
                <a:latin typeface="Arial"/>
              </a:rPr>
              <a:t>Pipeline classic vs YAML pipeline en Azure DevOps</a:t>
            </a:r>
            <a:endParaRPr lang="es-E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Imagen 6"/>
          <p:cNvPicPr/>
          <p:nvPr/>
        </p:nvPicPr>
        <p:blipFill>
          <a:blip r:embed="rId3"/>
          <a:stretch/>
        </p:blipFill>
        <p:spPr>
          <a:xfrm>
            <a:off x="1576800" y="1291680"/>
            <a:ext cx="6807960" cy="5105880"/>
          </a:xfrm>
          <a:prstGeom prst="rect">
            <a:avLst/>
          </a:prstGeom>
          <a:ln>
            <a:noFill/>
          </a:ln>
        </p:spPr>
      </p:pic>
      <p:sp>
        <p:nvSpPr>
          <p:cNvPr id="247" name="CustomShape 1"/>
          <p:cNvSpPr/>
          <p:nvPr/>
        </p:nvSpPr>
        <p:spPr>
          <a:xfrm>
            <a:off x="8742600" y="858240"/>
            <a:ext cx="3262320" cy="2220480"/>
          </a:xfrm>
          <a:prstGeom prst="wedgeEllipseCallout">
            <a:avLst>
              <a:gd name="adj1" fmla="val -73816"/>
              <a:gd name="adj2" fmla="val 84769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Jose Ramos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4795920" y="205200"/>
            <a:ext cx="3470760" cy="2220480"/>
          </a:xfrm>
          <a:prstGeom prst="wedgeEllipseCallout">
            <a:avLst>
              <a:gd name="adj1" fmla="val -43906"/>
              <a:gd name="adj2" fmla="val 91951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Erik Pique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Software Developer Engineer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Plain Concepts Barcelona</a:t>
            </a:r>
            <a:endParaRPr lang="es-ES" sz="1800" b="0" strike="noStrike" spc="-1">
              <a:latin typeface="Arial"/>
            </a:endParaRPr>
          </a:p>
        </p:txBody>
      </p:sp>
      <p:sp>
        <p:nvSpPr>
          <p:cNvPr id="249" name="CustomShape 3"/>
          <p:cNvSpPr/>
          <p:nvPr/>
        </p:nvSpPr>
        <p:spPr>
          <a:xfrm>
            <a:off x="0" y="102600"/>
            <a:ext cx="3150720" cy="1725840"/>
          </a:xfrm>
          <a:prstGeom prst="wedgeEllipseCallout">
            <a:avLst>
              <a:gd name="adj1" fmla="val 26805"/>
              <a:gd name="adj2" fmla="val 72448"/>
            </a:avLst>
          </a:prstGeom>
          <a:solidFill>
            <a:srgbClr val="7030A0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Yo no se que es esto de la &lt;NetCoreConf/&gt;</a:t>
            </a:r>
            <a:endParaRPr lang="es-E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s-ES" sz="1800" b="0" strike="noStrike" spc="-1">
                <a:solidFill>
                  <a:srgbClr val="FFFFFF"/>
                </a:solidFill>
                <a:latin typeface="Calibri"/>
              </a:rPr>
              <a:t>Pero también quería salir </a:t>
            </a:r>
            <a:endParaRPr lang="es-E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"/>
          <p:cNvSpPr txBox="1"/>
          <p:nvPr/>
        </p:nvSpPr>
        <p:spPr>
          <a:xfrm>
            <a:off x="838080" y="126720"/>
            <a:ext cx="10515240" cy="11710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3600" b="0" strike="noStrike" spc="-1">
                <a:solidFill>
                  <a:srgbClr val="561B64"/>
                </a:solidFill>
                <a:latin typeface="Calibri Light"/>
              </a:rPr>
              <a:t>Pipeline classic en Azure DevOps</a:t>
            </a:r>
            <a:endParaRPr lang="es-ES" sz="36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251" name="Picture 2"/>
          <p:cNvPicPr/>
          <p:nvPr/>
        </p:nvPicPr>
        <p:blipFill>
          <a:blip r:embed="rId3"/>
          <a:stretch/>
        </p:blipFill>
        <p:spPr>
          <a:xfrm>
            <a:off x="3657600" y="990720"/>
            <a:ext cx="4876560" cy="4876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</TotalTime>
  <Words>260</Words>
  <Application>Microsoft Office PowerPoint</Application>
  <PresentationFormat>Widescreen</PresentationFormat>
  <Paragraphs>94</Paragraphs>
  <Slides>17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17</vt:i4>
      </vt:variant>
    </vt:vector>
  </HeadingPairs>
  <TitlesOfParts>
    <vt:vector size="30" baseType="lpstr">
      <vt:lpstr>Arial</vt:lpstr>
      <vt:lpstr>Calibri</vt:lpstr>
      <vt:lpstr>Calibri Light</vt:lpstr>
      <vt:lpstr>Segoe UI</vt:lpstr>
      <vt:lpstr>StarSymbol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Manuel Sánchez</dc:creator>
  <dc:description/>
  <cp:lastModifiedBy>Erik Piqué Terrón</cp:lastModifiedBy>
  <cp:revision>25</cp:revision>
  <dcterms:created xsi:type="dcterms:W3CDTF">2018-11-16T16:29:33Z</dcterms:created>
  <dcterms:modified xsi:type="dcterms:W3CDTF">2020-01-15T17:42:05Z</dcterms:modified>
  <dc:language>es-ES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7</vt:i4>
  </property>
  <property fmtid="{D5CDD505-2E9C-101B-9397-08002B2CF9AE}" pid="8" name="PresentationFormat">
    <vt:lpwstr>Panorámica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